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1" r:id="rId4"/>
    <p:sldId id="410" r:id="rId5"/>
    <p:sldId id="413" r:id="rId6"/>
    <p:sldId id="412" r:id="rId7"/>
    <p:sldId id="414" r:id="rId8"/>
    <p:sldId id="415" r:id="rId9"/>
    <p:sldId id="417" r:id="rId10"/>
    <p:sldId id="420" r:id="rId11"/>
    <p:sldId id="419" r:id="rId12"/>
    <p:sldId id="421" r:id="rId13"/>
    <p:sldId id="422" r:id="rId14"/>
    <p:sldId id="423" r:id="rId15"/>
    <p:sldId id="424" r:id="rId16"/>
    <p:sldId id="426" r:id="rId17"/>
    <p:sldId id="425" r:id="rId18"/>
    <p:sldId id="428" r:id="rId19"/>
    <p:sldId id="427" r:id="rId20"/>
    <p:sldId id="430" r:id="rId21"/>
    <p:sldId id="432" r:id="rId22"/>
    <p:sldId id="431" r:id="rId23"/>
    <p:sldId id="438" r:id="rId24"/>
    <p:sldId id="439" r:id="rId25"/>
    <p:sldId id="440" r:id="rId26"/>
    <p:sldId id="441" r:id="rId27"/>
    <p:sldId id="433" r:id="rId28"/>
    <p:sldId id="434" r:id="rId29"/>
    <p:sldId id="435" r:id="rId30"/>
    <p:sldId id="43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40"/>
        <p:guide pos="384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ideo" Target="../media/media12.mp4"/><Relationship Id="rId8" Type="http://schemas.openxmlformats.org/officeDocument/2006/relationships/image" Target="../media/image48.png"/><Relationship Id="rId7" Type="http://schemas.openxmlformats.org/officeDocument/2006/relationships/tags" Target="../tags/tag98.xml"/><Relationship Id="rId6" Type="http://schemas.microsoft.com/office/2007/relationships/media" Target="../media/media11.mp4"/><Relationship Id="rId5" Type="http://schemas.openxmlformats.org/officeDocument/2006/relationships/video" Target="../media/media11.mp4"/><Relationship Id="rId4" Type="http://schemas.openxmlformats.org/officeDocument/2006/relationships/image" Target="../media/image47.png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9" Type="http://schemas.openxmlformats.org/officeDocument/2006/relationships/tags" Target="../tags/tag104.xml"/><Relationship Id="rId28" Type="http://schemas.openxmlformats.org/officeDocument/2006/relationships/image" Target="../media/image53.png"/><Relationship Id="rId27" Type="http://schemas.openxmlformats.org/officeDocument/2006/relationships/tags" Target="../tags/tag103.xml"/><Relationship Id="rId26" Type="http://schemas.microsoft.com/office/2007/relationships/media" Target="../media/media16.mp4"/><Relationship Id="rId25" Type="http://schemas.openxmlformats.org/officeDocument/2006/relationships/video" Target="../media/media16.mp4"/><Relationship Id="rId24" Type="http://schemas.openxmlformats.org/officeDocument/2006/relationships/image" Target="../media/image52.png"/><Relationship Id="rId23" Type="http://schemas.openxmlformats.org/officeDocument/2006/relationships/tags" Target="../tags/tag102.xml"/><Relationship Id="rId22" Type="http://schemas.microsoft.com/office/2007/relationships/media" Target="../media/media15.mp4"/><Relationship Id="rId21" Type="http://schemas.openxmlformats.org/officeDocument/2006/relationships/video" Target="../media/media15.mp4"/><Relationship Id="rId20" Type="http://schemas.openxmlformats.org/officeDocument/2006/relationships/image" Target="../media/image51.png"/><Relationship Id="rId2" Type="http://schemas.microsoft.com/office/2007/relationships/media" Target="../media/media10.mp4"/><Relationship Id="rId19" Type="http://schemas.openxmlformats.org/officeDocument/2006/relationships/tags" Target="../tags/tag101.xml"/><Relationship Id="rId18" Type="http://schemas.microsoft.com/office/2007/relationships/media" Target="../media/media14.mp4"/><Relationship Id="rId17" Type="http://schemas.openxmlformats.org/officeDocument/2006/relationships/video" Target="../media/media14.mp4"/><Relationship Id="rId16" Type="http://schemas.openxmlformats.org/officeDocument/2006/relationships/image" Target="../media/image50.png"/><Relationship Id="rId15" Type="http://schemas.openxmlformats.org/officeDocument/2006/relationships/tags" Target="../tags/tag100.xml"/><Relationship Id="rId14" Type="http://schemas.microsoft.com/office/2007/relationships/media" Target="../media/media13.mp4"/><Relationship Id="rId13" Type="http://schemas.openxmlformats.org/officeDocument/2006/relationships/video" Target="../media/media13.mp4"/><Relationship Id="rId12" Type="http://schemas.openxmlformats.org/officeDocument/2006/relationships/image" Target="../media/image49.png"/><Relationship Id="rId11" Type="http://schemas.openxmlformats.org/officeDocument/2006/relationships/tags" Target="../tags/tag99.xml"/><Relationship Id="rId10" Type="http://schemas.microsoft.com/office/2007/relationships/media" Target="../media/media12.mp4"/><Relationship Id="rId1" Type="http://schemas.openxmlformats.org/officeDocument/2006/relationships/video" Target="../media/media10.mp4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ideo" Target="../media/media19.mp4"/><Relationship Id="rId8" Type="http://schemas.openxmlformats.org/officeDocument/2006/relationships/image" Target="../media/image55.png"/><Relationship Id="rId7" Type="http://schemas.openxmlformats.org/officeDocument/2006/relationships/tags" Target="../tags/tag106.xml"/><Relationship Id="rId6" Type="http://schemas.microsoft.com/office/2007/relationships/media" Target="../media/media18.mp4"/><Relationship Id="rId5" Type="http://schemas.openxmlformats.org/officeDocument/2006/relationships/video" Target="../media/media18.mp4"/><Relationship Id="rId4" Type="http://schemas.openxmlformats.org/officeDocument/2006/relationships/image" Target="../media/image54.png"/><Relationship Id="rId3" Type="http://schemas.openxmlformats.org/officeDocument/2006/relationships/tags" Target="../tags/tag105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10.xml"/><Relationship Id="rId20" Type="http://schemas.openxmlformats.org/officeDocument/2006/relationships/image" Target="../media/image58.png"/><Relationship Id="rId2" Type="http://schemas.microsoft.com/office/2007/relationships/media" Target="../media/media17.mp4"/><Relationship Id="rId19" Type="http://schemas.openxmlformats.org/officeDocument/2006/relationships/tags" Target="../tags/tag109.xml"/><Relationship Id="rId18" Type="http://schemas.microsoft.com/office/2007/relationships/media" Target="../media/media21.mp4"/><Relationship Id="rId17" Type="http://schemas.openxmlformats.org/officeDocument/2006/relationships/video" Target="../media/media21.mp4"/><Relationship Id="rId16" Type="http://schemas.openxmlformats.org/officeDocument/2006/relationships/image" Target="../media/image57.png"/><Relationship Id="rId15" Type="http://schemas.openxmlformats.org/officeDocument/2006/relationships/tags" Target="../tags/tag108.xml"/><Relationship Id="rId14" Type="http://schemas.microsoft.com/office/2007/relationships/media" Target="../media/media20.mp4"/><Relationship Id="rId13" Type="http://schemas.openxmlformats.org/officeDocument/2006/relationships/video" Target="../media/media20.mp4"/><Relationship Id="rId12" Type="http://schemas.openxmlformats.org/officeDocument/2006/relationships/image" Target="../media/image56.png"/><Relationship Id="rId11" Type="http://schemas.openxmlformats.org/officeDocument/2006/relationships/tags" Target="../tags/tag107.xml"/><Relationship Id="rId10" Type="http://schemas.microsoft.com/office/2007/relationships/media" Target="../media/media19.mp4"/><Relationship Id="rId1" Type="http://schemas.openxmlformats.org/officeDocument/2006/relationships/video" Target="../media/media17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76.xml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image" Target="../media/image1.png"/><Relationship Id="rId10" Type="http://schemas.openxmlformats.org/officeDocument/2006/relationships/tags" Target="../tags/tag75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7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0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video" Target="../media/media24.mp4"/><Relationship Id="rId8" Type="http://schemas.openxmlformats.org/officeDocument/2006/relationships/image" Target="../media/image104.png"/><Relationship Id="rId7" Type="http://schemas.openxmlformats.org/officeDocument/2006/relationships/tags" Target="../tags/tag123.xml"/><Relationship Id="rId6" Type="http://schemas.microsoft.com/office/2007/relationships/media" Target="../media/media23.mp4"/><Relationship Id="rId5" Type="http://schemas.openxmlformats.org/officeDocument/2006/relationships/video" Target="../media/media23.mp4"/><Relationship Id="rId4" Type="http://schemas.openxmlformats.org/officeDocument/2006/relationships/image" Target="../media/image103.png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130.xml"/><Relationship Id="rId32" Type="http://schemas.openxmlformats.org/officeDocument/2006/relationships/image" Target="../media/image110.png"/><Relationship Id="rId31" Type="http://schemas.openxmlformats.org/officeDocument/2006/relationships/tags" Target="../tags/tag129.xml"/><Relationship Id="rId30" Type="http://schemas.microsoft.com/office/2007/relationships/media" Target="../media/media29.mp4"/><Relationship Id="rId3" Type="http://schemas.openxmlformats.org/officeDocument/2006/relationships/tags" Target="../tags/tag122.xml"/><Relationship Id="rId29" Type="http://schemas.openxmlformats.org/officeDocument/2006/relationships/video" Target="../media/media29.mp4"/><Relationship Id="rId28" Type="http://schemas.openxmlformats.org/officeDocument/2006/relationships/image" Target="../media/image109.png"/><Relationship Id="rId27" Type="http://schemas.openxmlformats.org/officeDocument/2006/relationships/tags" Target="../tags/tag128.xml"/><Relationship Id="rId26" Type="http://schemas.microsoft.com/office/2007/relationships/media" Target="../media/media28.mp4"/><Relationship Id="rId25" Type="http://schemas.openxmlformats.org/officeDocument/2006/relationships/video" Target="../media/media28.mp4"/><Relationship Id="rId24" Type="http://schemas.openxmlformats.org/officeDocument/2006/relationships/image" Target="../media/image108.png"/><Relationship Id="rId23" Type="http://schemas.openxmlformats.org/officeDocument/2006/relationships/tags" Target="../tags/tag127.xml"/><Relationship Id="rId22" Type="http://schemas.microsoft.com/office/2007/relationships/media" Target="../media/media27.mp4"/><Relationship Id="rId21" Type="http://schemas.openxmlformats.org/officeDocument/2006/relationships/video" Target="../media/media27.mp4"/><Relationship Id="rId20" Type="http://schemas.openxmlformats.org/officeDocument/2006/relationships/image" Target="../media/image107.png"/><Relationship Id="rId2" Type="http://schemas.microsoft.com/office/2007/relationships/media" Target="../media/media22.mp4"/><Relationship Id="rId19" Type="http://schemas.openxmlformats.org/officeDocument/2006/relationships/tags" Target="../tags/tag126.xml"/><Relationship Id="rId18" Type="http://schemas.microsoft.com/office/2007/relationships/media" Target="../media/media26.mp4"/><Relationship Id="rId17" Type="http://schemas.openxmlformats.org/officeDocument/2006/relationships/video" Target="../media/media26.mp4"/><Relationship Id="rId16" Type="http://schemas.openxmlformats.org/officeDocument/2006/relationships/image" Target="../media/image106.png"/><Relationship Id="rId15" Type="http://schemas.openxmlformats.org/officeDocument/2006/relationships/tags" Target="../tags/tag125.xml"/><Relationship Id="rId14" Type="http://schemas.microsoft.com/office/2007/relationships/media" Target="../media/media25.mp4"/><Relationship Id="rId13" Type="http://schemas.openxmlformats.org/officeDocument/2006/relationships/video" Target="../media/media25.mp4"/><Relationship Id="rId12" Type="http://schemas.openxmlformats.org/officeDocument/2006/relationships/image" Target="../media/image105.png"/><Relationship Id="rId11" Type="http://schemas.openxmlformats.org/officeDocument/2006/relationships/tags" Target="../tags/tag124.xml"/><Relationship Id="rId10" Type="http://schemas.microsoft.com/office/2007/relationships/media" Target="../media/media24.mp4"/><Relationship Id="rId1" Type="http://schemas.openxmlformats.org/officeDocument/2006/relationships/video" Target="../media/media22.mp4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video" Target="../media/media32.mp4"/><Relationship Id="rId8" Type="http://schemas.openxmlformats.org/officeDocument/2006/relationships/image" Target="../media/image112.png"/><Relationship Id="rId7" Type="http://schemas.openxmlformats.org/officeDocument/2006/relationships/tags" Target="../tags/tag132.xml"/><Relationship Id="rId6" Type="http://schemas.microsoft.com/office/2007/relationships/media" Target="../media/media31.mp4"/><Relationship Id="rId5" Type="http://schemas.openxmlformats.org/officeDocument/2006/relationships/video" Target="../media/media31.mp4"/><Relationship Id="rId4" Type="http://schemas.openxmlformats.org/officeDocument/2006/relationships/image" Target="../media/image111.png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29" Type="http://schemas.openxmlformats.org/officeDocument/2006/relationships/tags" Target="../tags/tag138.xml"/><Relationship Id="rId28" Type="http://schemas.openxmlformats.org/officeDocument/2006/relationships/image" Target="../media/image117.png"/><Relationship Id="rId27" Type="http://schemas.openxmlformats.org/officeDocument/2006/relationships/tags" Target="../tags/tag137.xml"/><Relationship Id="rId26" Type="http://schemas.microsoft.com/office/2007/relationships/media" Target="../media/media36.mp4"/><Relationship Id="rId25" Type="http://schemas.openxmlformats.org/officeDocument/2006/relationships/video" Target="../media/media36.mp4"/><Relationship Id="rId24" Type="http://schemas.openxmlformats.org/officeDocument/2006/relationships/image" Target="../media/image116.png"/><Relationship Id="rId23" Type="http://schemas.openxmlformats.org/officeDocument/2006/relationships/tags" Target="../tags/tag136.xml"/><Relationship Id="rId22" Type="http://schemas.microsoft.com/office/2007/relationships/media" Target="../media/media35.mp4"/><Relationship Id="rId21" Type="http://schemas.openxmlformats.org/officeDocument/2006/relationships/video" Target="../media/media35.mp4"/><Relationship Id="rId20" Type="http://schemas.openxmlformats.org/officeDocument/2006/relationships/image" Target="../media/image115.png"/><Relationship Id="rId2" Type="http://schemas.microsoft.com/office/2007/relationships/media" Target="../media/media30.mp4"/><Relationship Id="rId19" Type="http://schemas.openxmlformats.org/officeDocument/2006/relationships/tags" Target="../tags/tag135.xml"/><Relationship Id="rId18" Type="http://schemas.microsoft.com/office/2007/relationships/media" Target="../media/media34.mp4"/><Relationship Id="rId17" Type="http://schemas.openxmlformats.org/officeDocument/2006/relationships/video" Target="../media/media34.mp4"/><Relationship Id="rId16" Type="http://schemas.openxmlformats.org/officeDocument/2006/relationships/image" Target="../media/image114.png"/><Relationship Id="rId15" Type="http://schemas.openxmlformats.org/officeDocument/2006/relationships/tags" Target="../tags/tag134.xml"/><Relationship Id="rId14" Type="http://schemas.microsoft.com/office/2007/relationships/media" Target="../media/media33.mp4"/><Relationship Id="rId13" Type="http://schemas.openxmlformats.org/officeDocument/2006/relationships/video" Target="../media/media33.mp4"/><Relationship Id="rId12" Type="http://schemas.openxmlformats.org/officeDocument/2006/relationships/image" Target="../media/image113.png"/><Relationship Id="rId11" Type="http://schemas.openxmlformats.org/officeDocument/2006/relationships/tags" Target="../tags/tag133.xml"/><Relationship Id="rId10" Type="http://schemas.microsoft.com/office/2007/relationships/media" Target="../media/media32.mp4"/><Relationship Id="rId1" Type="http://schemas.openxmlformats.org/officeDocument/2006/relationships/video" Target="../media/media30.mp4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video" Target="../media/media39.mp4"/><Relationship Id="rId8" Type="http://schemas.openxmlformats.org/officeDocument/2006/relationships/image" Target="../media/image119.png"/><Relationship Id="rId7" Type="http://schemas.openxmlformats.org/officeDocument/2006/relationships/tags" Target="../tags/tag140.xml"/><Relationship Id="rId6" Type="http://schemas.microsoft.com/office/2007/relationships/media" Target="../media/media38.mp4"/><Relationship Id="rId5" Type="http://schemas.openxmlformats.org/officeDocument/2006/relationships/video" Target="../media/media38.mp4"/><Relationship Id="rId4" Type="http://schemas.openxmlformats.org/officeDocument/2006/relationships/image" Target="../media/image118.png"/><Relationship Id="rId3" Type="http://schemas.openxmlformats.org/officeDocument/2006/relationships/tags" Target="../tags/tag139.xml"/><Relationship Id="rId2" Type="http://schemas.microsoft.com/office/2007/relationships/media" Target="../media/media37.mp4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42.xml"/><Relationship Id="rId12" Type="http://schemas.openxmlformats.org/officeDocument/2006/relationships/image" Target="../media/image120.png"/><Relationship Id="rId11" Type="http://schemas.openxmlformats.org/officeDocument/2006/relationships/tags" Target="../tags/tag141.xml"/><Relationship Id="rId10" Type="http://schemas.microsoft.com/office/2007/relationships/media" Target="../media/media39.mp4"/><Relationship Id="rId1" Type="http://schemas.openxmlformats.org/officeDocument/2006/relationships/video" Target="../media/media37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8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82.xml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14.png"/><Relationship Id="rId4" Type="http://schemas.openxmlformats.org/officeDocument/2006/relationships/tags" Target="../tags/tag81.xml"/><Relationship Id="rId39" Type="http://schemas.openxmlformats.org/officeDocument/2006/relationships/slideLayout" Target="../slideLayouts/slideLayout2.xml"/><Relationship Id="rId38" Type="http://schemas.openxmlformats.org/officeDocument/2006/relationships/tags" Target="../tags/tag90.xml"/><Relationship Id="rId37" Type="http://schemas.openxmlformats.org/officeDocument/2006/relationships/image" Target="../media/image22.png"/><Relationship Id="rId36" Type="http://schemas.openxmlformats.org/officeDocument/2006/relationships/tags" Target="../tags/tag89.xml"/><Relationship Id="rId35" Type="http://schemas.microsoft.com/office/2007/relationships/media" Target="../media/media9.mp4"/><Relationship Id="rId34" Type="http://schemas.openxmlformats.org/officeDocument/2006/relationships/video" Target="../media/media9.mp4"/><Relationship Id="rId33" Type="http://schemas.openxmlformats.org/officeDocument/2006/relationships/image" Target="../media/image21.png"/><Relationship Id="rId32" Type="http://schemas.openxmlformats.org/officeDocument/2006/relationships/tags" Target="../tags/tag88.xml"/><Relationship Id="rId31" Type="http://schemas.microsoft.com/office/2007/relationships/media" Target="../media/media8.mp4"/><Relationship Id="rId30" Type="http://schemas.openxmlformats.org/officeDocument/2006/relationships/video" Target="../media/media8.mp4"/><Relationship Id="rId3" Type="http://schemas.microsoft.com/office/2007/relationships/media" Target="../media/media1.mp4"/><Relationship Id="rId29" Type="http://schemas.openxmlformats.org/officeDocument/2006/relationships/image" Target="../media/image20.png"/><Relationship Id="rId28" Type="http://schemas.openxmlformats.org/officeDocument/2006/relationships/tags" Target="../tags/tag87.xml"/><Relationship Id="rId27" Type="http://schemas.microsoft.com/office/2007/relationships/media" Target="../media/media7.mp4"/><Relationship Id="rId26" Type="http://schemas.openxmlformats.org/officeDocument/2006/relationships/video" Target="../media/media7.mp4"/><Relationship Id="rId25" Type="http://schemas.openxmlformats.org/officeDocument/2006/relationships/image" Target="../media/image19.png"/><Relationship Id="rId24" Type="http://schemas.openxmlformats.org/officeDocument/2006/relationships/tags" Target="../tags/tag86.xml"/><Relationship Id="rId23" Type="http://schemas.microsoft.com/office/2007/relationships/media" Target="../media/media6.mp4"/><Relationship Id="rId22" Type="http://schemas.openxmlformats.org/officeDocument/2006/relationships/video" Target="../media/media6.mp4"/><Relationship Id="rId21" Type="http://schemas.openxmlformats.org/officeDocument/2006/relationships/image" Target="../media/image18.png"/><Relationship Id="rId20" Type="http://schemas.openxmlformats.org/officeDocument/2006/relationships/tags" Target="../tags/tag85.xml"/><Relationship Id="rId2" Type="http://schemas.openxmlformats.org/officeDocument/2006/relationships/video" Target="../media/media1.mp4"/><Relationship Id="rId19" Type="http://schemas.microsoft.com/office/2007/relationships/media" Target="../media/media5.mp4"/><Relationship Id="rId18" Type="http://schemas.openxmlformats.org/officeDocument/2006/relationships/video" Target="../media/media5.mp4"/><Relationship Id="rId17" Type="http://schemas.openxmlformats.org/officeDocument/2006/relationships/image" Target="../media/image17.png"/><Relationship Id="rId16" Type="http://schemas.openxmlformats.org/officeDocument/2006/relationships/tags" Target="../tags/tag84.xml"/><Relationship Id="rId15" Type="http://schemas.microsoft.com/office/2007/relationships/media" Target="../media/media4.mp4"/><Relationship Id="rId14" Type="http://schemas.openxmlformats.org/officeDocument/2006/relationships/video" Target="../media/media4.mp4"/><Relationship Id="rId13" Type="http://schemas.openxmlformats.org/officeDocument/2006/relationships/image" Target="../media/image16.png"/><Relationship Id="rId12" Type="http://schemas.openxmlformats.org/officeDocument/2006/relationships/tags" Target="../tags/tag83.xml"/><Relationship Id="rId11" Type="http://schemas.microsoft.com/office/2007/relationships/media" Target="../media/media3.mp4"/><Relationship Id="rId10" Type="http://schemas.openxmlformats.org/officeDocument/2006/relationships/video" Target="../media/media3.mp4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2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换装游戏调研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奇妙工作室</a:t>
            </a:r>
            <a:r>
              <a:rPr lang="en-US" altLang="zh-CN"/>
              <a:t>——</a:t>
            </a:r>
            <a:r>
              <a:rPr lang="zh-CN" altLang="en-US"/>
              <a:t>魏诗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商店页评论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915785" y="1755775"/>
            <a:ext cx="400494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广告太多，且返回时可能出现</a:t>
            </a:r>
            <a:r>
              <a:rPr lang="en-US" altLang="zh-CN"/>
              <a:t>bug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后面游戏推关过慢，及时充值也没有太多帮助，想加快游戏进程只能观看广告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部分道具比较难获取只能充值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455" y="949325"/>
            <a:ext cx="6115050" cy="95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2004060"/>
            <a:ext cx="6200775" cy="1562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6160"/>
            <a:ext cx="6229350" cy="76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160"/>
            <a:ext cx="6429375" cy="2476500"/>
          </a:xfrm>
          <a:prstGeom prst="rect">
            <a:avLst/>
          </a:prstGeom>
        </p:spPr>
      </p:pic>
      <p:pic>
        <p:nvPicPr>
          <p:cNvPr id="11" name="内容占位符 10"/>
          <p:cNvPicPr>
            <a:picLocks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915785" y="243840"/>
            <a:ext cx="3743960" cy="11595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公共主页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9682480" y="1031875"/>
            <a:ext cx="21386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主页比较简单，没有发帖，粉丝数量</a:t>
            </a:r>
            <a:r>
              <a:rPr lang="en-US" altLang="zh-CN"/>
              <a:t>1319</a:t>
            </a:r>
            <a:endParaRPr lang="en-US" altLang="zh-CN"/>
          </a:p>
          <a:p>
            <a:r>
              <a:rPr lang="zh-CN" altLang="en-US"/>
              <a:t>主页粉丝留言基本为反应游戏</a:t>
            </a:r>
            <a:r>
              <a:rPr lang="en-US" altLang="zh-CN"/>
              <a:t>bug</a:t>
            </a:r>
            <a:r>
              <a:rPr lang="zh-CN" altLang="en-US"/>
              <a:t>，在</a:t>
            </a:r>
            <a:r>
              <a:rPr lang="en-US" altLang="zh-CN"/>
              <a:t>45-60</a:t>
            </a:r>
            <a:r>
              <a:rPr lang="zh-CN" altLang="en-US"/>
              <a:t>关出现问题最多，但是没有人回复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" y="814070"/>
            <a:ext cx="9010650" cy="5743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玩家分析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5608955" y="949325"/>
            <a:ext cx="43745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以女性为主，但是也有少部分男性玩家，</a:t>
            </a:r>
            <a:endParaRPr lang="zh-CN" altLang="en-US"/>
          </a:p>
          <a:p>
            <a:r>
              <a:rPr lang="zh-CN" altLang="en-US"/>
              <a:t>喜欢小动物</a:t>
            </a:r>
            <a:endParaRPr lang="zh-CN" altLang="en-US"/>
          </a:p>
          <a:p>
            <a:r>
              <a:rPr lang="zh-CN" altLang="en-US"/>
              <a:t>家庭观念强，经常发布家庭合照</a:t>
            </a:r>
            <a:endParaRPr lang="zh-CN" altLang="en-US"/>
          </a:p>
          <a:p>
            <a:r>
              <a:rPr lang="zh-CN" altLang="en-US"/>
              <a:t>同时会玩其他休闲游戏</a:t>
            </a:r>
            <a:endParaRPr lang="zh-CN" altLang="en-US"/>
          </a:p>
          <a:p>
            <a:r>
              <a:rPr lang="zh-CN" altLang="en-US"/>
              <a:t>喜欢观看电视节目，兴趣爱好比较新潮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1431925"/>
            <a:ext cx="3976370" cy="1292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090545"/>
            <a:ext cx="4079240" cy="898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361180"/>
            <a:ext cx="4090670" cy="18281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090545"/>
            <a:ext cx="3657600" cy="35858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505" y="3394710"/>
            <a:ext cx="3509010" cy="31051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玩家分析</a:t>
            </a:r>
            <a:endParaRPr lang="zh-CN" altLang="en-US" sz="280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455" y="949325"/>
            <a:ext cx="4375150" cy="2749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5" y="798830"/>
            <a:ext cx="6440805" cy="4142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3921125"/>
            <a:ext cx="4375150" cy="20275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</p:nvPr>
        </p:nvSpPr>
        <p:spPr>
          <a:xfrm>
            <a:off x="206445" y="238195"/>
            <a:ext cx="10969200" cy="705600"/>
          </a:xfrm>
        </p:spPr>
        <p:txBody>
          <a:bodyPr/>
          <a:p>
            <a:r>
              <a:rPr sz="2800">
                <a:latin typeface="微软雅黑" panose="020B0503020204020204" pitchFamily="34" charset="-122"/>
              </a:rPr>
              <a:t>投放素材</a:t>
            </a:r>
            <a:endParaRPr sz="2800">
              <a:latin typeface="微软雅黑" panose="020B0503020204020204" pitchFamily="34" charset="-122"/>
            </a:endParaRPr>
          </a:p>
        </p:txBody>
      </p:sp>
      <p:pic>
        <p:nvPicPr>
          <p:cNvPr id="4" name="122392857_3449388945181327_6232357061883389973_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5280" y="943610"/>
            <a:ext cx="2160270" cy="2305685"/>
          </a:xfrm>
          <a:prstGeom prst="rect">
            <a:avLst/>
          </a:prstGeom>
        </p:spPr>
      </p:pic>
      <p:pic>
        <p:nvPicPr>
          <p:cNvPr id="8" name="87948435_194397101649060_5834341479635484672_n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72000" y="943610"/>
            <a:ext cx="1890395" cy="2458720"/>
          </a:xfrm>
          <a:prstGeom prst="rect">
            <a:avLst/>
          </a:prstGeom>
        </p:spPr>
      </p:pic>
      <p:pic>
        <p:nvPicPr>
          <p:cNvPr id="9" name="87989890_427889134684464_1595456055081088872_n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688590" y="943610"/>
            <a:ext cx="1691005" cy="2458720"/>
          </a:xfrm>
          <a:prstGeom prst="rect">
            <a:avLst/>
          </a:prstGeom>
        </p:spPr>
      </p:pic>
      <p:pic>
        <p:nvPicPr>
          <p:cNvPr id="10" name="118026473_3785569348125904_7860622039600493353_n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603365" y="943610"/>
            <a:ext cx="2652395" cy="2458085"/>
          </a:xfrm>
          <a:prstGeom prst="rect">
            <a:avLst/>
          </a:prstGeom>
        </p:spPr>
      </p:pic>
      <p:pic>
        <p:nvPicPr>
          <p:cNvPr id="11" name="118316752_325804788619452_3896287281416855651_n">
            <a:hlinkClick r:id="" action="ppaction://media"/>
          </p:cNvPr>
          <p:cNvPicPr/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35280" y="3856355"/>
            <a:ext cx="2828290" cy="2346960"/>
          </a:xfrm>
          <a:prstGeom prst="rect">
            <a:avLst/>
          </a:prstGeom>
        </p:spPr>
      </p:pic>
      <p:pic>
        <p:nvPicPr>
          <p:cNvPr id="19" name="PK">
            <a:hlinkClick r:id="" action="ppaction://media"/>
          </p:cNvPr>
          <p:cNvPicPr/>
          <p:nvPr>
            <a:videoFile r:link="rId21"/>
            <p:extLst>
              <p:ext uri="{DAA4B4D4-6D71-4841-9C94-3DE7FCFB9230}">
                <p14:media xmlns:p14="http://schemas.microsoft.com/office/powerpoint/2010/main" r:embed="rId22"/>
              </p:ext>
            </p:extLst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3387090" y="3856355"/>
            <a:ext cx="2700020" cy="2346960"/>
          </a:xfrm>
          <a:prstGeom prst="rect">
            <a:avLst/>
          </a:prstGeom>
        </p:spPr>
      </p:pic>
      <p:pic>
        <p:nvPicPr>
          <p:cNvPr id="20" name="116759075_1430048860517163_899044351204722876_n">
            <a:hlinkClick r:id="" action="ppaction://media"/>
          </p:cNvPr>
          <p:cNvPicPr/>
          <p:nvPr>
            <a:videoFile r:link="rId25"/>
            <p:extLst>
              <p:ext uri="{DAA4B4D4-6D71-4841-9C94-3DE7FCFB9230}">
                <p14:media xmlns:p14="http://schemas.microsoft.com/office/powerpoint/2010/main" r:embed="rId26"/>
              </p:ext>
            </p:extLst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9601200" y="943610"/>
            <a:ext cx="2426970" cy="22498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90390" y="323850"/>
            <a:ext cx="2927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换装类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03365" y="5003165"/>
            <a:ext cx="2927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对比</a:t>
            </a:r>
            <a:r>
              <a:rPr lang="zh-CN" altLang="en-US"/>
              <a:t>类</a:t>
            </a:r>
            <a:endParaRPr lang="zh-CN" altLang="en-US"/>
          </a:p>
        </p:txBody>
      </p:sp>
    </p:spTree>
    <p:custDataLst>
      <p:tags r:id="rId29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0">
              <p:cMediaNode>
                <p:cTn id="2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0">
              <p:cMediaNode>
                <p:cTn id="3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 fullScrn="0">
              <p:cMediaNode>
                <p:cTn id="3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3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</p:nvPr>
        </p:nvSpPr>
        <p:spPr>
          <a:xfrm>
            <a:off x="206445" y="238195"/>
            <a:ext cx="10969200" cy="705600"/>
          </a:xfrm>
        </p:spPr>
        <p:txBody>
          <a:bodyPr/>
          <a:p>
            <a:r>
              <a:rPr sz="2800">
                <a:latin typeface="微软雅黑" panose="020B0503020204020204" pitchFamily="34" charset="-122"/>
              </a:rPr>
              <a:t>投放素材</a:t>
            </a:r>
            <a:endParaRPr sz="2800">
              <a:latin typeface="微软雅黑" panose="020B0503020204020204" pitchFamily="34" charset="-122"/>
            </a:endParaRPr>
          </a:p>
        </p:txBody>
      </p:sp>
      <p:pic>
        <p:nvPicPr>
          <p:cNvPr id="2" name="123698893_1237687833279299_6792959425185659371_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8880" y="1041400"/>
            <a:ext cx="2395220" cy="2748280"/>
          </a:xfrm>
          <a:prstGeom prst="rect">
            <a:avLst/>
          </a:prstGeom>
        </p:spPr>
      </p:pic>
      <p:pic>
        <p:nvPicPr>
          <p:cNvPr id="5" name="123595156_389429585545355_5320966406979372800_n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67175" y="1041400"/>
            <a:ext cx="2723515" cy="2748280"/>
          </a:xfrm>
          <a:prstGeom prst="rect">
            <a:avLst/>
          </a:prstGeom>
        </p:spPr>
      </p:pic>
      <p:pic>
        <p:nvPicPr>
          <p:cNvPr id="6" name="123323294_119059516486024_6366648453806007755_n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365365" y="1171575"/>
            <a:ext cx="3810000" cy="2133600"/>
          </a:xfrm>
          <a:prstGeom prst="rect">
            <a:avLst/>
          </a:prstGeom>
        </p:spPr>
      </p:pic>
      <p:pic>
        <p:nvPicPr>
          <p:cNvPr id="7" name="123726478_2254777457979597_5157492522543496359_n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537335" y="4340225"/>
            <a:ext cx="3810000" cy="2133600"/>
          </a:xfrm>
          <a:prstGeom prst="rect">
            <a:avLst/>
          </a:prstGeom>
        </p:spPr>
      </p:pic>
      <p:pic>
        <p:nvPicPr>
          <p:cNvPr id="12" name="123625307_820691248694871_4942959571901403503_n">
            <a:hlinkClick r:id="" action="ppaction://media"/>
          </p:cNvPr>
          <p:cNvPicPr/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947535" y="3968115"/>
            <a:ext cx="2732405" cy="268414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0">
              <p:cMediaNode>
                <p:cTn id="2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0580" y="196285"/>
            <a:ext cx="10969200" cy="705600"/>
          </a:xfrm>
        </p:spPr>
        <p:txBody>
          <a:bodyPr/>
          <a:p>
            <a:r>
              <a:rPr lang="zh-CN" altLang="en-US" sz="2800"/>
              <a:t>游戏概述</a:t>
            </a:r>
            <a:r>
              <a:rPr lang="en-US" altLang="zh-CN" sz="2800"/>
              <a:t>——Covet Fashion-Dress up Game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7350125" y="1570990"/>
            <a:ext cx="388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79615" y="1175385"/>
            <a:ext cx="48837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IOS&amp;</a:t>
            </a:r>
            <a:r>
              <a:rPr lang="zh-CN" altLang="en-US"/>
              <a:t>安卓双端上线</a:t>
            </a:r>
            <a:endParaRPr lang="zh-CN" altLang="en-US"/>
          </a:p>
          <a:p>
            <a:r>
              <a:rPr lang="zh-CN" altLang="en-US" b="1"/>
              <a:t>发行日期：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2013/10/23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IOS 2013/06/27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排名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：安卓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休闲游戏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IOS-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角色扮演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玩法：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游戏会有不同的主题，不同的主题会有不同的活动，参加活动需要门票，门票可以在游戏过程中获取也可以购买，不同活动会有指定的文案，按要求搭配，完成后，等待系统评分，获取相应的奖励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收入构成：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内购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5785" y="1049020"/>
            <a:ext cx="593788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游戏界面</a:t>
            </a:r>
            <a:endParaRPr lang="zh-CN" altLang="en-US" sz="280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455" y="1280795"/>
            <a:ext cx="2225040" cy="4759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155" y="1294130"/>
            <a:ext cx="2224405" cy="4758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55" y="1293495"/>
            <a:ext cx="2218690" cy="47466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515" y="1294130"/>
            <a:ext cx="2218055" cy="47453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970" y="1280795"/>
            <a:ext cx="2267585" cy="48501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商店页评论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915785" y="1755775"/>
            <a:ext cx="40049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衣服太贵，而里面的代币很难赚，需要充值才能快速通关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游戏内的</a:t>
            </a:r>
            <a:r>
              <a:rPr lang="en-US" altLang="zh-CN"/>
              <a:t>bug</a:t>
            </a:r>
            <a:r>
              <a:rPr lang="zh-CN" altLang="en-US"/>
              <a:t>，黑屏，无法加载，部分机型无法兼容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15785" y="140335"/>
            <a:ext cx="4737100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5" y="1031875"/>
            <a:ext cx="437197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" y="1755775"/>
            <a:ext cx="3295650" cy="752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5" y="2508250"/>
            <a:ext cx="5010150" cy="790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35" y="3298825"/>
            <a:ext cx="4876800" cy="8477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5" y="4146550"/>
            <a:ext cx="6115050" cy="990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公共主页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7260590" y="352425"/>
            <a:ext cx="467296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粉丝数：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828650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主页粉丝比较活跃，主页内容很丰富，会定期举办活动、直播，粉丝参与也很踊跃，同时会针对新上线的活动进行粉丝投票、预告活动内容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1031875"/>
            <a:ext cx="3473450" cy="1991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" y="3321685"/>
            <a:ext cx="3555365" cy="2812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575" y="243840"/>
            <a:ext cx="2966085" cy="30778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5" y="3623310"/>
            <a:ext cx="3168015" cy="2974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535" y="2787015"/>
            <a:ext cx="4030980" cy="38823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412750" y="1951988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3141345" y="1951990"/>
            <a:ext cx="2087245" cy="770255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Yes that dress!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412750" y="4202430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5975350" y="1951989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en-US" altLang="zh-CN" sz="4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5"/>
            </p:custDataLst>
          </p:nvPr>
        </p:nvCxnSpPr>
        <p:spPr>
          <a:xfrm>
            <a:off x="520700" y="1530985"/>
            <a:ext cx="5248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283211" y="155575"/>
            <a:ext cx="1851660" cy="76835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r"/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283210" y="923925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2293620" y="277495"/>
            <a:ext cx="76200" cy="922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3086100" y="3928745"/>
            <a:ext cx="2682875" cy="770255"/>
          </a:xfrm>
          <a:prstGeom prst="rect">
            <a:avLst/>
          </a:prstGeom>
          <a:noFill/>
        </p:spPr>
        <p:txBody>
          <a:bodyPr wrap="square" bIns="46990" rtlCol="0" anchor="ctr" anchorCtr="0">
            <a:normAutofit fontScale="80000"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Super Stylist - Dress Up &amp; Style Fashion Guru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8870315" y="1951990"/>
            <a:ext cx="2461260" cy="770255"/>
          </a:xfrm>
          <a:prstGeom prst="rect">
            <a:avLst/>
          </a:prstGeom>
          <a:noFill/>
        </p:spPr>
        <p:txBody>
          <a:bodyPr wrap="square" bIns="46990" rtlCol="0" anchor="ctr" anchorCtr="0">
            <a:normAutofit lnSpcReduction="10000"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Covet Fashion-- Dress Up Game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1642110"/>
            <a:ext cx="1714500" cy="1733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3715385"/>
            <a:ext cx="1733550" cy="1743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4200" y="1642110"/>
            <a:ext cx="1733550" cy="174307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玩家分析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7773670" y="4184650"/>
            <a:ext cx="4022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女性玩家为主，年龄跨度较大，</a:t>
            </a:r>
            <a:r>
              <a:rPr lang="en-US" altLang="zh-CN"/>
              <a:t>20-50</a:t>
            </a:r>
            <a:r>
              <a:rPr lang="zh-CN" altLang="en-US"/>
              <a:t>岁左右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比较喜欢小动物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比较喜欢文艺风的漫画、图片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" y="949325"/>
            <a:ext cx="3381375" cy="2238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5" y="3375660"/>
            <a:ext cx="3327400" cy="3268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255" y="431800"/>
            <a:ext cx="3032125" cy="29438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55" y="3528060"/>
            <a:ext cx="2798445" cy="3115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775" y="693420"/>
            <a:ext cx="2675890" cy="27508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玩家分析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8181340" y="4142740"/>
            <a:ext cx="35058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会关注运动，以瑜伽为主</a:t>
            </a:r>
            <a:endParaRPr lang="zh-CN" altLang="en-US"/>
          </a:p>
          <a:p>
            <a:r>
              <a:rPr lang="zh-CN" altLang="en-US"/>
              <a:t>会同时关注其他休闲游戏</a:t>
            </a:r>
            <a:endParaRPr lang="zh-CN" altLang="en-US"/>
          </a:p>
          <a:p>
            <a:r>
              <a:rPr lang="zh-CN" altLang="en-US"/>
              <a:t>会</a:t>
            </a:r>
            <a:r>
              <a:rPr lang="en-US" altLang="zh-CN"/>
              <a:t>po</a:t>
            </a:r>
            <a:r>
              <a:rPr lang="zh-CN" altLang="en-US"/>
              <a:t>家庭合照</a:t>
            </a:r>
            <a:endParaRPr lang="zh-CN" altLang="en-US"/>
          </a:p>
          <a:p>
            <a:r>
              <a:rPr lang="zh-CN" altLang="en-US"/>
              <a:t>关注流行音乐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949325"/>
            <a:ext cx="4323080" cy="28689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4003040"/>
            <a:ext cx="4231640" cy="23094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505" y="261620"/>
            <a:ext cx="4808220" cy="35566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505" y="3891915"/>
            <a:ext cx="2747645" cy="28378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受众分析</a:t>
            </a:r>
            <a:endParaRPr lang="zh-CN" altLang="en-US" sz="2800"/>
          </a:p>
        </p:txBody>
      </p:sp>
      <p:pic>
        <p:nvPicPr>
          <p:cNvPr id="13" name="内容占位符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2755" y="949325"/>
            <a:ext cx="7448550" cy="24479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59470" y="1337310"/>
            <a:ext cx="2606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年轻女性（</a:t>
            </a:r>
            <a:r>
              <a:rPr lang="en-US" altLang="zh-CN"/>
              <a:t>25-44</a:t>
            </a:r>
            <a:r>
              <a:rPr lang="zh-CN" altLang="en-US"/>
              <a:t>）为该游戏的主要受众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" y="3397250"/>
            <a:ext cx="3724275" cy="3124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05" y="3646170"/>
            <a:ext cx="3437255" cy="28752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330065" y="4150360"/>
            <a:ext cx="1995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单身占比只有</a:t>
            </a:r>
            <a:r>
              <a:rPr lang="en-US" altLang="zh-CN"/>
              <a:t>3</a:t>
            </a:r>
            <a:r>
              <a:rPr lang="zh-CN" altLang="en-US"/>
              <a:t>成，大部分用户已婚，或已有交往对象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196830" y="4150360"/>
            <a:ext cx="1995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用户受教育程度相对较高，半数以上受过大学教育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受众分析</a:t>
            </a:r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8459470" y="1337310"/>
            <a:ext cx="2606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大部分用户从事收入相对较低</a:t>
            </a:r>
            <a:r>
              <a:rPr lang="zh-CN" altLang="en-US"/>
              <a:t>的职业，如：食品与餐饮、销售、行政服务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9630" y="1158240"/>
            <a:ext cx="736663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受众分析</a:t>
            </a:r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6102350" y="4907915"/>
            <a:ext cx="3940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</a:t>
            </a:r>
            <a:r>
              <a:rPr lang="zh-CN" altLang="en-US"/>
              <a:t>该游戏的受众还喜欢玩</a:t>
            </a:r>
            <a:r>
              <a:rPr lang="en-US" altLang="zh-CN"/>
              <a:t>Lucktastic</a:t>
            </a:r>
            <a:r>
              <a:rPr lang="zh-CN" altLang="en-US"/>
              <a:t>的游戏，该游戏会给玩家送不同的奖励，大部分为礼物卡或代金卷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0690" y="949325"/>
            <a:ext cx="3228975" cy="390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" y="1339850"/>
            <a:ext cx="4638040" cy="2507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20" y="243840"/>
            <a:ext cx="3371850" cy="4124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470" y="243840"/>
            <a:ext cx="3543300" cy="4152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45" y="3199765"/>
            <a:ext cx="3650615" cy="36582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受众分析</a:t>
            </a:r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193675" y="822325"/>
            <a:ext cx="3665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用户关注的服装主页为大码女装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4133215"/>
            <a:ext cx="3299460" cy="2606675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935" y="1190625"/>
            <a:ext cx="3315335" cy="3335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685" y="1767840"/>
            <a:ext cx="7562850" cy="49720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73880" y="949325"/>
            <a:ext cx="680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用户对购物关注也很大，主页获赞数排名钱</a:t>
            </a:r>
            <a:r>
              <a:rPr lang="en-US" altLang="zh-CN"/>
              <a:t>5</a:t>
            </a:r>
            <a:r>
              <a:rPr lang="zh-CN" altLang="en-US"/>
              <a:t>的有三个与购物相关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</p:nvPr>
        </p:nvSpPr>
        <p:spPr>
          <a:xfrm>
            <a:off x="206445" y="238195"/>
            <a:ext cx="10969200" cy="705600"/>
          </a:xfrm>
        </p:spPr>
        <p:txBody>
          <a:bodyPr/>
          <a:p>
            <a:r>
              <a:rPr sz="2800">
                <a:latin typeface="微软雅黑" panose="020B0503020204020204" pitchFamily="34" charset="-122"/>
              </a:rPr>
              <a:t>投放素材</a:t>
            </a:r>
            <a:r>
              <a:rPr lang="en-US" altLang="zh-CN" sz="2800">
                <a:latin typeface="微软雅黑" panose="020B0503020204020204" pitchFamily="34" charset="-122"/>
              </a:rPr>
              <a:t>-</a:t>
            </a:r>
            <a:r>
              <a:rPr sz="2800">
                <a:latin typeface="微软雅黑" panose="020B0503020204020204" pitchFamily="34" charset="-122"/>
              </a:rPr>
              <a:t>图片素材</a:t>
            </a:r>
            <a:endParaRPr sz="2800">
              <a:latin typeface="微软雅黑" panose="020B0503020204020204" pitchFamily="34" charset="-122"/>
            </a:endParaRPr>
          </a:p>
        </p:txBody>
      </p:sp>
      <p:pic>
        <p:nvPicPr>
          <p:cNvPr id="15" name="图片 14" descr="b68d1cb3-82c5-492b-8d5d-e084d9eaf2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943610"/>
            <a:ext cx="3823335" cy="1866900"/>
          </a:xfrm>
          <a:prstGeom prst="rect">
            <a:avLst/>
          </a:prstGeom>
        </p:spPr>
      </p:pic>
      <p:pic>
        <p:nvPicPr>
          <p:cNvPr id="16" name="图片 15" descr="f72a97bd-88fb-4260-970d-71a72abc7b5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" y="3016885"/>
            <a:ext cx="3823970" cy="2002155"/>
          </a:xfrm>
          <a:prstGeom prst="rect">
            <a:avLst/>
          </a:prstGeom>
        </p:spPr>
      </p:pic>
      <p:pic>
        <p:nvPicPr>
          <p:cNvPr id="17" name="图片 16" descr="0c0e407b-24dc-4eab-8aae-a94f3e84c77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238125"/>
            <a:ext cx="3333115" cy="2778125"/>
          </a:xfrm>
          <a:prstGeom prst="rect">
            <a:avLst/>
          </a:prstGeom>
        </p:spPr>
      </p:pic>
      <p:pic>
        <p:nvPicPr>
          <p:cNvPr id="18" name="图片 17" descr="7917aeda-f5fc-475b-b25c-30bfa74afd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3305810"/>
            <a:ext cx="3332480" cy="3332480"/>
          </a:xfrm>
          <a:prstGeom prst="rect">
            <a:avLst/>
          </a:prstGeom>
        </p:spPr>
      </p:pic>
      <p:pic>
        <p:nvPicPr>
          <p:cNvPr id="21" name="图片 20" descr="70dfbdc6-d500-4e79-91a3-b01f377da3a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810" y="109220"/>
            <a:ext cx="2828290" cy="3535680"/>
          </a:xfrm>
          <a:prstGeom prst="rect">
            <a:avLst/>
          </a:prstGeom>
        </p:spPr>
      </p:pic>
      <p:pic>
        <p:nvPicPr>
          <p:cNvPr id="22" name="图片 21" descr="3397cfb1-5244-457e-ac9c-8e60cfcb597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235" y="3747135"/>
            <a:ext cx="2312035" cy="28905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</p:nvPr>
        </p:nvSpPr>
        <p:spPr>
          <a:xfrm>
            <a:off x="206445" y="238195"/>
            <a:ext cx="10969200" cy="705600"/>
          </a:xfrm>
        </p:spPr>
        <p:txBody>
          <a:bodyPr/>
          <a:p>
            <a:r>
              <a:rPr sz="2800">
                <a:latin typeface="微软雅黑" panose="020B0503020204020204" pitchFamily="34" charset="-122"/>
              </a:rPr>
              <a:t>投放素材</a:t>
            </a:r>
            <a:r>
              <a:rPr lang="en-US" altLang="zh-CN" sz="2800">
                <a:latin typeface="微软雅黑" panose="020B0503020204020204" pitchFamily="34" charset="-122"/>
              </a:rPr>
              <a:t>-</a:t>
            </a:r>
            <a:r>
              <a:rPr sz="2800">
                <a:latin typeface="微软雅黑" panose="020B0503020204020204" pitchFamily="34" charset="-122"/>
              </a:rPr>
              <a:t>图片素材</a:t>
            </a:r>
            <a:endParaRPr sz="2800">
              <a:latin typeface="微软雅黑" panose="020B0503020204020204" pitchFamily="34" charset="-122"/>
            </a:endParaRPr>
          </a:p>
        </p:txBody>
      </p:sp>
      <p:pic>
        <p:nvPicPr>
          <p:cNvPr id="2" name="6740c7f0-78fa-47e4-8a06-5780cb2c8df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2130" y="943610"/>
            <a:ext cx="1960245" cy="2911475"/>
          </a:xfrm>
          <a:prstGeom prst="rect">
            <a:avLst/>
          </a:prstGeom>
        </p:spPr>
      </p:pic>
      <p:pic>
        <p:nvPicPr>
          <p:cNvPr id="4" name="680baf33-b7a9-4e64-b3be-1d9d4935370b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2130" y="4010660"/>
            <a:ext cx="1760855" cy="2734310"/>
          </a:xfrm>
          <a:prstGeom prst="rect">
            <a:avLst/>
          </a:prstGeom>
        </p:spPr>
      </p:pic>
      <p:pic>
        <p:nvPicPr>
          <p:cNvPr id="5" name="c196d163-8332-4fef-91ba-09f6aaa439d3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54630" y="943610"/>
            <a:ext cx="1858010" cy="2911475"/>
          </a:xfrm>
          <a:prstGeom prst="rect">
            <a:avLst/>
          </a:prstGeom>
        </p:spPr>
      </p:pic>
      <p:pic>
        <p:nvPicPr>
          <p:cNvPr id="7" name="e645f4cf-bca0-4caf-aaee-33ac875b7392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754630" y="4010025"/>
            <a:ext cx="1858010" cy="2734310"/>
          </a:xfrm>
          <a:prstGeom prst="rect">
            <a:avLst/>
          </a:prstGeom>
        </p:spPr>
      </p:pic>
      <p:pic>
        <p:nvPicPr>
          <p:cNvPr id="8" name="8d5762b8-3e41-4fa0-8bec-abd48a7be3f5">
            <a:hlinkClick r:id="" action="ppaction://media"/>
          </p:cNvPr>
          <p:cNvPicPr/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835525" y="943610"/>
            <a:ext cx="2064385" cy="2911475"/>
          </a:xfrm>
          <a:prstGeom prst="rect">
            <a:avLst/>
          </a:prstGeom>
        </p:spPr>
      </p:pic>
      <p:pic>
        <p:nvPicPr>
          <p:cNvPr id="9" name="40d7a92c-d2fc-4f01-b52c-c3a14f5411ef">
            <a:hlinkClick r:id="" action="ppaction://media"/>
          </p:cNvPr>
          <p:cNvPicPr/>
          <p:nvPr>
            <a:videoFile r:link="rId21"/>
            <p:extLst>
              <p:ext uri="{DAA4B4D4-6D71-4841-9C94-3DE7FCFB9230}">
                <p14:media xmlns:p14="http://schemas.microsoft.com/office/powerpoint/2010/main" r:embed="rId22"/>
              </p:ext>
            </p:extLst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835525" y="4010025"/>
            <a:ext cx="2353945" cy="2733675"/>
          </a:xfrm>
          <a:prstGeom prst="rect">
            <a:avLst/>
          </a:prstGeom>
        </p:spPr>
      </p:pic>
      <p:pic>
        <p:nvPicPr>
          <p:cNvPr id="10" name="f4cf66d9-9f9c-4935-b749-bf4c183ef34c">
            <a:hlinkClick r:id="" action="ppaction://media"/>
          </p:cNvPr>
          <p:cNvPicPr/>
          <p:nvPr>
            <a:videoFile r:link="rId25"/>
            <p:extLst>
              <p:ext uri="{DAA4B4D4-6D71-4841-9C94-3DE7FCFB9230}">
                <p14:media xmlns:p14="http://schemas.microsoft.com/office/powerpoint/2010/main" r:embed="rId26"/>
              </p:ext>
            </p:extLst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7502525" y="4010025"/>
            <a:ext cx="1968500" cy="2733040"/>
          </a:xfrm>
          <a:prstGeom prst="rect">
            <a:avLst/>
          </a:prstGeom>
        </p:spPr>
      </p:pic>
      <p:pic>
        <p:nvPicPr>
          <p:cNvPr id="12" name="ef27d18a-9be9-4e5a-af12-8ea47d7ed46c">
            <a:hlinkClick r:id="" action="ppaction://media"/>
          </p:cNvPr>
          <p:cNvPicPr/>
          <p:nvPr>
            <a:videoFile r:link="rId29"/>
            <p:extLst>
              <p:ext uri="{DAA4B4D4-6D71-4841-9C94-3DE7FCFB9230}">
                <p14:media xmlns:p14="http://schemas.microsoft.com/office/powerpoint/2010/main" r:embed="rId30"/>
              </p:ext>
            </p:extLst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7189470" y="943610"/>
            <a:ext cx="3043555" cy="2911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454005" y="1562735"/>
            <a:ext cx="1576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对比类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840595" y="4986655"/>
            <a:ext cx="1961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换装</a:t>
            </a:r>
            <a:r>
              <a:rPr lang="en-US" altLang="zh-CN"/>
              <a:t>/</a:t>
            </a:r>
            <a:r>
              <a:rPr lang="zh-CN" altLang="en-US"/>
              <a:t>服装展示类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0">
              <p:cMediaNode>
                <p:cTn id="2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0">
              <p:cMediaNode>
                <p:cTn id="3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0">
              <p:cMediaNode>
                <p:cTn id="3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0">
              <p:cMediaNode>
                <p:cTn id="4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</p:nvPr>
        </p:nvSpPr>
        <p:spPr>
          <a:xfrm>
            <a:off x="206445" y="238195"/>
            <a:ext cx="10969200" cy="705600"/>
          </a:xfrm>
        </p:spPr>
        <p:txBody>
          <a:bodyPr/>
          <a:p>
            <a:r>
              <a:rPr sz="2800">
                <a:latin typeface="微软雅黑" panose="020B0503020204020204" pitchFamily="34" charset="-122"/>
              </a:rPr>
              <a:t>投放素材</a:t>
            </a:r>
            <a:r>
              <a:rPr lang="en-US" altLang="zh-CN" sz="2800">
                <a:latin typeface="微软雅黑" panose="020B0503020204020204" pitchFamily="34" charset="-122"/>
              </a:rPr>
              <a:t>-</a:t>
            </a:r>
            <a:r>
              <a:rPr sz="2800">
                <a:latin typeface="微软雅黑" panose="020B0503020204020204" pitchFamily="34" charset="-122"/>
              </a:rPr>
              <a:t>图片素材</a:t>
            </a:r>
            <a:endParaRPr sz="2800">
              <a:latin typeface="微软雅黑" panose="020B0503020204020204" pitchFamily="34" charset="-122"/>
            </a:endParaRPr>
          </a:p>
        </p:txBody>
      </p:sp>
      <p:pic>
        <p:nvPicPr>
          <p:cNvPr id="2" name="3b0db7ab-f0f5-42bd-ac77-66d20af2a1ea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5940" y="943610"/>
            <a:ext cx="1823720" cy="2610485"/>
          </a:xfrm>
          <a:prstGeom prst="rect">
            <a:avLst/>
          </a:prstGeom>
        </p:spPr>
      </p:pic>
      <p:pic>
        <p:nvPicPr>
          <p:cNvPr id="4" name="5ecef80a-8579-4427-a82a-b82a1814bf44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749550" y="943610"/>
            <a:ext cx="1466215" cy="2611120"/>
          </a:xfrm>
          <a:prstGeom prst="rect">
            <a:avLst/>
          </a:prstGeom>
        </p:spPr>
      </p:pic>
      <p:pic>
        <p:nvPicPr>
          <p:cNvPr id="5" name="0a5a85bf-3b4d-4ec7-ba58-b6f822b13706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444365" y="943610"/>
            <a:ext cx="1743075" cy="2609850"/>
          </a:xfrm>
          <a:prstGeom prst="rect">
            <a:avLst/>
          </a:prstGeom>
        </p:spPr>
      </p:pic>
      <p:pic>
        <p:nvPicPr>
          <p:cNvPr id="6" name="9bb36d4d-b50d-49cd-b032-70706bd13fe0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07670" y="3860165"/>
            <a:ext cx="1951990" cy="2385695"/>
          </a:xfrm>
          <a:prstGeom prst="rect">
            <a:avLst/>
          </a:prstGeom>
        </p:spPr>
      </p:pic>
      <p:pic>
        <p:nvPicPr>
          <p:cNvPr id="8" name="72228cd0-f8e4-4b4a-b725-510b561921ba">
            <a:hlinkClick r:id="" action="ppaction://media"/>
          </p:cNvPr>
          <p:cNvPicPr/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749550" y="3860165"/>
            <a:ext cx="1856105" cy="2481580"/>
          </a:xfrm>
          <a:prstGeom prst="rect">
            <a:avLst/>
          </a:prstGeom>
        </p:spPr>
      </p:pic>
      <p:pic>
        <p:nvPicPr>
          <p:cNvPr id="9" name="c3408b9c-5ad5-451f-9185-70bc4c2c31e8">
            <a:hlinkClick r:id="" action="ppaction://media"/>
          </p:cNvPr>
          <p:cNvPicPr/>
          <p:nvPr>
            <a:videoFile r:link="rId21"/>
            <p:extLst>
              <p:ext uri="{DAA4B4D4-6D71-4841-9C94-3DE7FCFB9230}">
                <p14:media xmlns:p14="http://schemas.microsoft.com/office/powerpoint/2010/main" r:embed="rId22"/>
              </p:ext>
            </p:extLst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007610" y="3860165"/>
            <a:ext cx="2112645" cy="2481580"/>
          </a:xfrm>
          <a:prstGeom prst="rect">
            <a:avLst/>
          </a:prstGeom>
        </p:spPr>
      </p:pic>
      <p:pic>
        <p:nvPicPr>
          <p:cNvPr id="10" name="371cf6ef-491b-4d44-aee7-65bed69687da">
            <a:hlinkClick r:id="" action="ppaction://media"/>
          </p:cNvPr>
          <p:cNvPicPr/>
          <p:nvPr>
            <a:videoFile r:link="rId25"/>
            <p:extLst>
              <p:ext uri="{DAA4B4D4-6D71-4841-9C94-3DE7FCFB9230}">
                <p14:media xmlns:p14="http://schemas.microsoft.com/office/powerpoint/2010/main" r:embed="rId26"/>
              </p:ext>
            </p:extLst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7452360" y="3860165"/>
            <a:ext cx="1967865" cy="24809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06235" y="1658620"/>
            <a:ext cx="194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妆容类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44710" y="5083175"/>
            <a:ext cx="194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玩法拓展</a:t>
            </a:r>
            <a:endParaRPr lang="zh-CN" altLang="en-US"/>
          </a:p>
        </p:txBody>
      </p:sp>
    </p:spTree>
    <p:custDataLst>
      <p:tags r:id="rId29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0">
              <p:cMediaNode>
                <p:cTn id="2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0">
              <p:cMediaNode>
                <p:cTn id="3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0">
              <p:cMediaNode>
                <p:cTn id="3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</p:nvPr>
        </p:nvSpPr>
        <p:spPr>
          <a:xfrm>
            <a:off x="206445" y="238195"/>
            <a:ext cx="10969200" cy="705600"/>
          </a:xfrm>
        </p:spPr>
        <p:txBody>
          <a:bodyPr/>
          <a:p>
            <a:r>
              <a:rPr sz="2800">
                <a:latin typeface="微软雅黑" panose="020B0503020204020204" pitchFamily="34" charset="-122"/>
              </a:rPr>
              <a:t>投放素材</a:t>
            </a:r>
            <a:r>
              <a:rPr lang="en-US" altLang="zh-CN" sz="2800">
                <a:latin typeface="微软雅黑" panose="020B0503020204020204" pitchFamily="34" charset="-122"/>
              </a:rPr>
              <a:t>-</a:t>
            </a:r>
            <a:r>
              <a:rPr sz="2800">
                <a:latin typeface="微软雅黑" panose="020B0503020204020204" pitchFamily="34" charset="-122"/>
              </a:rPr>
              <a:t>图片素材</a:t>
            </a:r>
            <a:endParaRPr sz="2800">
              <a:latin typeface="微软雅黑" panose="020B0503020204020204" pitchFamily="34" charset="-122"/>
            </a:endParaRPr>
          </a:p>
        </p:txBody>
      </p:sp>
      <p:pic>
        <p:nvPicPr>
          <p:cNvPr id="7" name="68ecc71a-ed50-49ed-9872-1625ac8960ba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0225" y="943610"/>
            <a:ext cx="2286000" cy="4057650"/>
          </a:xfrm>
          <a:prstGeom prst="rect">
            <a:avLst/>
          </a:prstGeom>
        </p:spPr>
      </p:pic>
      <p:pic>
        <p:nvPicPr>
          <p:cNvPr id="9" name="28e27736-59ed-4adf-9da8-fe7b4f9ddce1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57855" y="943610"/>
            <a:ext cx="3238500" cy="4057650"/>
          </a:xfrm>
          <a:prstGeom prst="rect">
            <a:avLst/>
          </a:prstGeom>
        </p:spPr>
      </p:pic>
      <p:pic>
        <p:nvPicPr>
          <p:cNvPr id="10" name="8ac120de-a09f-4b57-b1f6-ce81cb5d0dc6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743700" y="943610"/>
            <a:ext cx="3048000" cy="381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229215" y="1997075"/>
            <a:ext cx="1624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真人类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0580" y="196285"/>
            <a:ext cx="10969200" cy="705600"/>
          </a:xfrm>
        </p:spPr>
        <p:txBody>
          <a:bodyPr>
            <a:normAutofit/>
          </a:bodyPr>
          <a:p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Yes that dress!</a:t>
            </a:r>
            <a:r>
              <a:rPr lang="zh-CN" altLang="en-US" sz="2800"/>
              <a:t> 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0205" y="1188720"/>
            <a:ext cx="5991860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125" y="1570990"/>
            <a:ext cx="388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63740" y="901700"/>
            <a:ext cx="48837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IOS&amp;</a:t>
            </a:r>
            <a:r>
              <a:rPr lang="zh-CN" altLang="en-US"/>
              <a:t>安卓双端上线</a:t>
            </a:r>
            <a:endParaRPr lang="zh-CN" altLang="en-US"/>
          </a:p>
          <a:p>
            <a:r>
              <a:rPr lang="zh-CN" altLang="en-US" b="1"/>
              <a:t>发行日期：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2020/04/17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IOS 2020/06/08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排名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：安卓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游戏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左右，角色扮演前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IOS-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游戏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左右，模拟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玩法：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游戏过程中会解锁不同样式的服装，游戏玩家设定为服装店老板，为客人设计服装，选定服装基本款，之后便可以随意设计风格式样。改变颜色、增加一些亮片、采取新的剪裁或设计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收入构成：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广告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游戏界面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7820" y="988695"/>
            <a:ext cx="2225040" cy="475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40" y="988695"/>
            <a:ext cx="2189480" cy="4683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60" y="987425"/>
            <a:ext cx="2190115" cy="46843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410" y="1024255"/>
            <a:ext cx="2190115" cy="46843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230" y="1024255"/>
            <a:ext cx="2226945" cy="47631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商店页评论</a:t>
            </a:r>
            <a:endParaRPr lang="zh-CN" altLang="en-US" sz="280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45580" y="132715"/>
            <a:ext cx="4472940" cy="1238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" y="1101090"/>
            <a:ext cx="6391275" cy="5397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15785" y="1755775"/>
            <a:ext cx="40049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针对游戏本身的</a:t>
            </a:r>
            <a:r>
              <a:rPr lang="zh-CN" altLang="en-US"/>
              <a:t>吐槽较少，玩家主要吐槽广告过多，游戏体验过程也是广告太多，几乎每点击一步就要观看一个广告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公共主页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455" y="949325"/>
            <a:ext cx="9267825" cy="5534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82480" y="1031875"/>
            <a:ext cx="2138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主页比较简单，没有发帖，只有</a:t>
            </a:r>
            <a:r>
              <a:rPr lang="en-US" altLang="zh-CN"/>
              <a:t>55</a:t>
            </a:r>
            <a:r>
              <a:rPr lang="zh-CN" altLang="en-US"/>
              <a:t>个粉丝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投放素材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0"/>
            <a:ext cx="3811905" cy="2279015"/>
          </a:xfrm>
          <a:prstGeom prst="rect">
            <a:avLst/>
          </a:prstGeom>
        </p:spPr>
      </p:pic>
      <p:pic>
        <p:nvPicPr>
          <p:cNvPr id="6" name="45e6c73a-3634-4ef2-a921-1f4ffa9dace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0365" y="949325"/>
            <a:ext cx="1635125" cy="2926080"/>
          </a:xfrm>
          <a:prstGeom prst="rect">
            <a:avLst/>
          </a:prstGeom>
        </p:spPr>
      </p:pic>
      <p:pic>
        <p:nvPicPr>
          <p:cNvPr id="7" name="c7d3a9e0-7d52-4b75-bf76-45e1a5ddbeb6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91410" y="949325"/>
            <a:ext cx="1522095" cy="2926080"/>
          </a:xfrm>
          <a:prstGeom prst="rect">
            <a:avLst/>
          </a:prstGeom>
        </p:spPr>
      </p:pic>
      <p:pic>
        <p:nvPicPr>
          <p:cNvPr id="12" name="04fbc425-6f6f-4ece-974c-f74862cf0ffc">
            <a:hlinkClick r:id="" action="ppaction://media"/>
          </p:cNvPr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227195" y="949325"/>
            <a:ext cx="1506220" cy="2926715"/>
          </a:xfrm>
          <a:prstGeom prst="rect">
            <a:avLst/>
          </a:prstGeom>
        </p:spPr>
      </p:pic>
      <p:pic>
        <p:nvPicPr>
          <p:cNvPr id="13" name="e267f14c-26fd-48b2-82f8-d90fadc0f8a6">
            <a:hlinkClick r:id="" action="ppaction://media"/>
          </p:cNvPr>
          <p:cNvPicPr/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974080" y="949325"/>
            <a:ext cx="1729740" cy="2555240"/>
          </a:xfrm>
          <a:prstGeom prst="rect">
            <a:avLst/>
          </a:prstGeom>
        </p:spPr>
      </p:pic>
      <p:pic>
        <p:nvPicPr>
          <p:cNvPr id="14" name="e39be990-5367-42d9-acd1-ad362ffffaa8">
            <a:hlinkClick r:id="" action="ppaction://media"/>
          </p:cNvPr>
          <p:cNvPicPr/>
          <p:nvPr>
            <a:vide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80365" y="4276090"/>
            <a:ext cx="3810000" cy="2133600"/>
          </a:xfrm>
          <a:prstGeom prst="rect">
            <a:avLst/>
          </a:prstGeom>
        </p:spPr>
      </p:pic>
      <p:pic>
        <p:nvPicPr>
          <p:cNvPr id="15" name="306dc030-38a7-4c7c-9ffa-5feba8da149d">
            <a:hlinkClick r:id="" action="ppaction://media"/>
          </p:cNvPr>
          <p:cNvPicPr/>
          <p:nvPr>
            <a:videoFile r:link="rId22"/>
            <p:extLst>
              <p:ext uri="{DAA4B4D4-6D71-4841-9C94-3DE7FCFB9230}">
                <p14:media xmlns:p14="http://schemas.microsoft.com/office/powerpoint/2010/main" r:embed="rId23"/>
              </p:ext>
            </p:extLst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420235" y="4001135"/>
            <a:ext cx="1651000" cy="2684145"/>
          </a:xfrm>
          <a:prstGeom prst="rect">
            <a:avLst/>
          </a:prstGeom>
        </p:spPr>
      </p:pic>
      <p:pic>
        <p:nvPicPr>
          <p:cNvPr id="16" name="ba7ed852-6585-4975-b455-e5594b0ddbbd">
            <a:hlinkClick r:id="" action="ppaction://media"/>
          </p:cNvPr>
          <p:cNvPicPr/>
          <p:nvPr>
            <a:videoFile r:link="rId26"/>
            <p:extLst>
              <p:ext uri="{DAA4B4D4-6D71-4841-9C94-3DE7FCFB9230}">
                <p14:media xmlns:p14="http://schemas.microsoft.com/office/powerpoint/2010/main" r:embed="rId27"/>
              </p:ext>
            </p:extLst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083550" y="2142490"/>
            <a:ext cx="3810000" cy="2133600"/>
          </a:xfrm>
          <a:prstGeom prst="rect">
            <a:avLst/>
          </a:prstGeom>
        </p:spPr>
      </p:pic>
      <p:pic>
        <p:nvPicPr>
          <p:cNvPr id="17" name="3fb6d75d-e271-47e4-b26e-f5b45bae3d24">
            <a:hlinkClick r:id="" action="ppaction://media"/>
          </p:cNvPr>
          <p:cNvPicPr/>
          <p:nvPr>
            <a:videoFile r:link="rId30"/>
            <p:extLst>
              <p:ext uri="{DAA4B4D4-6D71-4841-9C94-3DE7FCFB9230}">
                <p14:media xmlns:p14="http://schemas.microsoft.com/office/powerpoint/2010/main" r:embed="rId31"/>
              </p:ext>
            </p:extLst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6257290" y="3932555"/>
            <a:ext cx="1826260" cy="2752725"/>
          </a:xfrm>
          <a:prstGeom prst="rect">
            <a:avLst/>
          </a:prstGeom>
        </p:spPr>
      </p:pic>
      <p:pic>
        <p:nvPicPr>
          <p:cNvPr id="18" name="ae6932c1-d774-4189-92bb-ef43f54118fc">
            <a:hlinkClick r:id="" action="ppaction://media"/>
          </p:cNvPr>
          <p:cNvPicPr/>
          <p:nvPr>
            <a:videoFile r:link="rId34"/>
            <p:extLst>
              <p:ext uri="{DAA4B4D4-6D71-4841-9C94-3DE7FCFB9230}">
                <p14:media xmlns:p14="http://schemas.microsoft.com/office/powerpoint/2010/main" r:embed="rId35"/>
              </p:ext>
            </p:extLst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8970010" y="4276090"/>
            <a:ext cx="1635125" cy="2588260"/>
          </a:xfrm>
          <a:prstGeom prst="rect">
            <a:avLst/>
          </a:prstGeom>
        </p:spPr>
      </p:pic>
    </p:spTree>
    <p:custDataLst>
      <p:tags r:id="rId3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0">
              <p:cMediaNode>
                <p:cTn id="2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 fullScrn="0">
              <p:cMediaNode>
                <p:cTn id="3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0">
              <p:cMediaNode>
                <p:cTn id="3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 fullScrn="0">
              <p:cMediaNode>
                <p:cTn id="4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 fullScrn="0">
              <p:cMediaNode>
                <p:cTn id="50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5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0580" y="196285"/>
            <a:ext cx="10969200" cy="705600"/>
          </a:xfrm>
        </p:spPr>
        <p:txBody>
          <a:bodyPr/>
          <a:p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Super Stylist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7350125" y="1570990"/>
            <a:ext cx="388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63740" y="901700"/>
            <a:ext cx="48837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IOS&amp;</a:t>
            </a:r>
            <a:r>
              <a:rPr lang="zh-CN" altLang="en-US"/>
              <a:t>安卓双端上线</a:t>
            </a:r>
            <a:endParaRPr lang="zh-CN" altLang="en-US"/>
          </a:p>
          <a:p>
            <a:r>
              <a:rPr lang="zh-CN" altLang="en-US" b="1"/>
              <a:t>发行日期：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2018/11/28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IOS 2018/11/22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排名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：安卓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游戏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左右，角色扮演前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IOS-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游戏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左右，模拟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玩法：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游戏主角（玩家）是服装造型师，有不同的人打电话来提出设计需求，玩家根据需求设计搭配服装，包括服装和妆容，游戏进程会解锁不同的衣服和妆容或者道具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收入构成：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广告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内购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901700"/>
            <a:ext cx="565531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525" y="243910"/>
            <a:ext cx="10969200" cy="705600"/>
          </a:xfrm>
        </p:spPr>
        <p:txBody>
          <a:bodyPr/>
          <a:p>
            <a:r>
              <a:rPr lang="zh-CN" altLang="en-US" sz="2800"/>
              <a:t>游戏界面</a:t>
            </a:r>
            <a:endParaRPr lang="zh-CN" altLang="en-US" sz="2800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3710" y="949325"/>
            <a:ext cx="3195955" cy="1494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" y="2632075"/>
            <a:ext cx="3408045" cy="1593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90" y="949325"/>
            <a:ext cx="3195320" cy="1494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590" y="2632075"/>
            <a:ext cx="3220720" cy="16725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035" y="2602230"/>
            <a:ext cx="3534410" cy="1652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035" y="949325"/>
            <a:ext cx="3534410" cy="1480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125" y="4682490"/>
            <a:ext cx="3413760" cy="15963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590" y="4682490"/>
            <a:ext cx="3413760" cy="1596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035" y="4682490"/>
            <a:ext cx="3431540" cy="160464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505*1352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644*1265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543*1265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328*1188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303*1581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561*1581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417*1097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417*1097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568*1530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60*1709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03*1570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80*1709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80*1570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042*1709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270*1569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67*1569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813*1709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53*1472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3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71*1473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3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89*1472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3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54*1295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3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78*1371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3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080*1371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3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66*1370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217*2612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967*2612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4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817*2417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176_4*l_h_i*1_1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67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176_4*l_h_f*1_1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0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176_4*l_h_i*1_2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5176_4*l_h_i*1_3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5176_4*i*2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0"/>
</p:tagLst>
</file>

<file path=ppt/tags/tag71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176_4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0"/>
</p:tagLst>
</file>

<file path=ppt/tags/tag72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176_4*b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0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176_4*i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74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176_4*l_h_f*1_2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0"/>
</p:tagLst>
</file>

<file path=ppt/tags/tag75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5176_4*l_h_f*1_3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0"/>
</p:tagLst>
</file>

<file path=ppt/tags/tag76.xml><?xml version="1.0" encoding="utf-8"?>
<p:tagLst xmlns:p="http://schemas.openxmlformats.org/presentationml/2006/main">
  <p:tag name="KSO_WM_SLIDE_ID" val="custom20205176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176"/>
  <p:tag name="KSO_WM_SLIDE_LAYOUT" val="a_b_l"/>
  <p:tag name="KSO_WM_SLIDE_LAYOUT_CNT" val="1_1_1"/>
  <p:tag name="KSO_WM_UNIT_SHOW_EDIT_AREA_INDICATION" val="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04*1721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15*1721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03*1721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79*1429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417*1097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17*1530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417*1097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55*1584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04*1455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118*1232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05*1353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48*1353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1573</Words>
  <Application>WPS 演示</Application>
  <PresentationFormat>宽屏</PresentationFormat>
  <Paragraphs>172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换装游戏调研</vt:lpstr>
      <vt:lpstr>PowerPoint 演示文稿</vt:lpstr>
      <vt:lpstr>游戏概述</vt:lpstr>
      <vt:lpstr>游戏界面</vt:lpstr>
      <vt:lpstr>商店页评论</vt:lpstr>
      <vt:lpstr>公共主页</vt:lpstr>
      <vt:lpstr>投放素材</vt:lpstr>
      <vt:lpstr>游戏概述</vt:lpstr>
      <vt:lpstr>游戏界面</vt:lpstr>
      <vt:lpstr>商店页评论</vt:lpstr>
      <vt:lpstr>公共主页</vt:lpstr>
      <vt:lpstr>玩家分析</vt:lpstr>
      <vt:lpstr>玩家分析</vt:lpstr>
      <vt:lpstr>投放素材</vt:lpstr>
      <vt:lpstr>投放素材</vt:lpstr>
      <vt:lpstr>游戏概述——Covet Fashion-Dress up Game</vt:lpstr>
      <vt:lpstr>游戏界面</vt:lpstr>
      <vt:lpstr>商店页评论</vt:lpstr>
      <vt:lpstr>公共主页</vt:lpstr>
      <vt:lpstr>玩家分析</vt:lpstr>
      <vt:lpstr>玩家分析</vt:lpstr>
      <vt:lpstr>商店页评论</vt:lpstr>
      <vt:lpstr>受众分析</vt:lpstr>
      <vt:lpstr>受众分析</vt:lpstr>
      <vt:lpstr>受众分析</vt:lpstr>
      <vt:lpstr>投放素材-图片素材</vt:lpstr>
      <vt:lpstr>投放素材-图片素材</vt:lpstr>
      <vt:lpstr>投放素材-图片素材</vt:lpstr>
      <vt:lpstr>投放素材-图片素材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土豆哥哥的地瓜妹妹</cp:lastModifiedBy>
  <cp:revision>182</cp:revision>
  <dcterms:created xsi:type="dcterms:W3CDTF">2019-06-19T02:08:00Z</dcterms:created>
  <dcterms:modified xsi:type="dcterms:W3CDTF">2020-11-17T11:08:37Z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